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1" r:id="rId4"/>
    <p:sldId id="259" r:id="rId5"/>
    <p:sldId id="262" r:id="rId6"/>
    <p:sldId id="267" r:id="rId7"/>
    <p:sldId id="268" r:id="rId8"/>
    <p:sldId id="269" r:id="rId9"/>
    <p:sldId id="270" r:id="rId10"/>
    <p:sldId id="271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cat>
            <c:strRef>
              <c:f>Sheet1!$A$1:$A$8</c:f>
              <c:strCache>
                <c:ptCount val="8"/>
                <c:pt idx="0">
                  <c:v>Biología (BIOL-BIIN-BIOC)</c:v>
                </c:pt>
                <c:pt idx="1">
                  <c:v>Ciencias Ambientales (CIAM)</c:v>
                </c:pt>
                <c:pt idx="2">
                  <c:v>Ciencias de Cómputos (CCOM)</c:v>
                </c:pt>
                <c:pt idx="3">
                  <c:v>Física (FISI)</c:v>
                </c:pt>
                <c:pt idx="4">
                  <c:v>Matemáticas (MATE-MATC-MATD-MATP)</c:v>
                </c:pt>
                <c:pt idx="5">
                  <c:v>Nutrición (NUTR)</c:v>
                </c:pt>
                <c:pt idx="6">
                  <c:v>General en Ciencias (PGCN-CNEI)</c:v>
                </c:pt>
                <c:pt idx="7">
                  <c:v>Química (QUIM)</c:v>
                </c:pt>
              </c:strCache>
            </c:strRef>
          </c:cat>
          <c:val>
            <c:numRef>
              <c:f>Sheet1!$B$1:$B$8</c:f>
              <c:numCache>
                <c:formatCode>General</c:formatCode>
                <c:ptCount val="8"/>
                <c:pt idx="0">
                  <c:v>928</c:v>
                </c:pt>
                <c:pt idx="1">
                  <c:v>336</c:v>
                </c:pt>
                <c:pt idx="2">
                  <c:v>130</c:v>
                </c:pt>
                <c:pt idx="3">
                  <c:v>148</c:v>
                </c:pt>
                <c:pt idx="4">
                  <c:v>141</c:v>
                </c:pt>
                <c:pt idx="5">
                  <c:v>160</c:v>
                </c:pt>
                <c:pt idx="6">
                  <c:v>320</c:v>
                </c:pt>
                <c:pt idx="7">
                  <c:v>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D-2C41-B6E3-C4B29559F5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65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45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05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69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30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38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82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3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8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36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90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34D74-A501-4E35-AD58-CF8E93EC53FB}" type="datetimeFigureOut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12/18/20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E27DE-8C87-4959-9FAC-F575100DDFF5}" type="slidenum">
              <a:rPr lang="es-P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P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endParaRPr lang="es-PR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399" y="3886200"/>
            <a:ext cx="10099343" cy="2296236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USDA NIFA Hispanic-Serving Institution Education Grant Program</a:t>
            </a:r>
          </a:p>
          <a:p>
            <a:r>
              <a:rPr lang="en-US" sz="2800" dirty="0">
                <a:solidFill>
                  <a:schemeClr val="tx1"/>
                </a:solidFill>
              </a:rPr>
              <a:t>Award No. 2017-38422-27112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Michelle </a:t>
            </a:r>
            <a:r>
              <a:rPr lang="en-US" sz="2800" dirty="0" err="1">
                <a:solidFill>
                  <a:schemeClr val="tx1"/>
                </a:solidFill>
              </a:rPr>
              <a:t>Schelske</a:t>
            </a:r>
            <a:r>
              <a:rPr lang="en-US" sz="2800" dirty="0">
                <a:solidFill>
                  <a:schemeClr val="tx1"/>
                </a:solidFill>
              </a:rPr>
              <a:t>-Santos, PhD; PD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Nancy Correa Matos, PhD, RD, LND; Co-PD</a:t>
            </a:r>
          </a:p>
          <a:p>
            <a:endParaRPr lang="en-US" sz="2800" dirty="0">
              <a:latin typeface="Arial Rounded MT Bold" panose="020F0704030504030204" pitchFamily="34" charset="0"/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53" y="0"/>
            <a:ext cx="1852195" cy="18521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187" y="253594"/>
            <a:ext cx="2596129" cy="1598601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364777" y="1844677"/>
            <a:ext cx="9184944" cy="18538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prstClr val="black"/>
                </a:solidFill>
                <a:latin typeface="Calibri Light" panose="020F0302020204030204"/>
              </a:rPr>
              <a:t>Curricula, Research and Technology: Capacity Building for Graduate Nutrition and Dietetics in Puerto Rico</a:t>
            </a:r>
            <a:endParaRPr lang="es-PR" sz="4000" b="1" dirty="0"/>
          </a:p>
        </p:txBody>
      </p:sp>
      <p:pic>
        <p:nvPicPr>
          <p:cNvPr id="7" name="image0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67300" y="421641"/>
            <a:ext cx="2057400" cy="100139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38984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NEXT STEPS</a:t>
            </a:r>
          </a:p>
          <a:p>
            <a:r>
              <a:rPr lang="en-US" dirty="0"/>
              <a:t>Launch project web site</a:t>
            </a:r>
          </a:p>
          <a:p>
            <a:r>
              <a:rPr lang="en-US" dirty="0"/>
              <a:t>Launch the humanitarian aid project (</a:t>
            </a:r>
            <a:r>
              <a:rPr lang="en-US" i="1" dirty="0"/>
              <a:t>Helping Hand</a:t>
            </a:r>
            <a:r>
              <a:rPr lang="en-US" dirty="0"/>
              <a:t>) and student	mentoring research scholarships (</a:t>
            </a:r>
            <a:r>
              <a:rPr lang="en-US" i="1" dirty="0"/>
              <a:t>Mentor Me, Mentor Be!</a:t>
            </a:r>
            <a:r>
              <a:rPr lang="en-US" dirty="0"/>
              <a:t>) program</a:t>
            </a:r>
          </a:p>
          <a:p>
            <a:r>
              <a:rPr lang="en-US" dirty="0"/>
              <a:t>Initiate graduate course development</a:t>
            </a:r>
          </a:p>
          <a:p>
            <a:r>
              <a:rPr lang="en-US" dirty="0"/>
              <a:t>Purchase scientific instrumentation, computers and materials for the two laboratories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5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1399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endParaRPr lang="es-PR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4834" y="342900"/>
            <a:ext cx="1897481" cy="1168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26" y="158059"/>
            <a:ext cx="4291782" cy="59834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51702" y="1858392"/>
            <a:ext cx="637039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ACKNOWLEDGEMENTS</a:t>
            </a:r>
          </a:p>
          <a:p>
            <a:endParaRPr lang="en-US" dirty="0"/>
          </a:p>
          <a:p>
            <a:r>
              <a:rPr lang="en-US" sz="2000" dirty="0"/>
              <a:t>This work is supported by the Hispanic-Serving Institution Education Grant Program grant no. 2017-38422-27112/ project accession no. 1013635, from the USDA National Institute of Food and Agriculture.</a:t>
            </a:r>
          </a:p>
          <a:p>
            <a:endParaRPr lang="en-US" sz="2000" dirty="0"/>
          </a:p>
          <a:p>
            <a:r>
              <a:rPr lang="en-US" sz="2000" dirty="0"/>
              <a:t>Any opinions, findings, conclusions, or recommendations expressed in this publication are those of the author(s) and do not necessarily reflect the view of the U.S. Department of Agriculture.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523" y="498578"/>
            <a:ext cx="5129277" cy="97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5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8860" y="493003"/>
            <a:ext cx="7842912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UPR, Río </a:t>
            </a:r>
            <a:r>
              <a:rPr lang="en-US" b="1" dirty="0" err="1"/>
              <a:t>Piedras</a:t>
            </a:r>
            <a:r>
              <a:rPr lang="en-US" b="1" dirty="0"/>
              <a:t> Campus,        founded in 1903</a:t>
            </a:r>
            <a:br>
              <a:rPr lang="en-US" dirty="0"/>
            </a:b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9612" y="1514901"/>
            <a:ext cx="7224215" cy="389593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/>
              <a:t>   </a:t>
            </a:r>
          </a:p>
          <a:p>
            <a:r>
              <a:rPr lang="en-US" sz="3500" dirty="0"/>
              <a:t>Campus enrollment 2</a:t>
            </a:r>
            <a:r>
              <a:rPr lang="en-US" sz="3500" baseline="30000" dirty="0"/>
              <a:t>nd</a:t>
            </a:r>
            <a:r>
              <a:rPr lang="en-US" sz="3500" dirty="0"/>
              <a:t> sem. 2017-18</a:t>
            </a:r>
          </a:p>
          <a:p>
            <a:pPr marL="0" indent="0">
              <a:buNone/>
            </a:pPr>
            <a:r>
              <a:rPr lang="es-ES" sz="3500" dirty="0"/>
              <a:t>	13,193 total </a:t>
            </a:r>
            <a:r>
              <a:rPr lang="es-ES" sz="3500" dirty="0" err="1"/>
              <a:t>students</a:t>
            </a:r>
            <a:r>
              <a:rPr lang="es-ES" sz="3500" dirty="0"/>
              <a:t> </a:t>
            </a:r>
          </a:p>
          <a:p>
            <a:pPr marL="0" indent="0">
              <a:buNone/>
            </a:pPr>
            <a:r>
              <a:rPr lang="es-ES" sz="3500" dirty="0"/>
              <a:t>	10,571 </a:t>
            </a:r>
            <a:r>
              <a:rPr lang="es-ES" sz="3500" dirty="0" err="1"/>
              <a:t>undergraduate</a:t>
            </a:r>
            <a:r>
              <a:rPr lang="es-ES" sz="3500" dirty="0"/>
              <a:t> (~$56./</a:t>
            </a:r>
            <a:r>
              <a:rPr lang="es-ES" sz="3500" dirty="0" err="1"/>
              <a:t>cr</a:t>
            </a:r>
            <a:r>
              <a:rPr lang="es-ES" sz="3500" dirty="0"/>
              <a:t>)</a:t>
            </a:r>
          </a:p>
          <a:p>
            <a:pPr marL="0" indent="0">
              <a:buNone/>
            </a:pPr>
            <a:r>
              <a:rPr lang="es-ES" sz="3500" dirty="0"/>
              <a:t>	  2,622 </a:t>
            </a:r>
            <a:r>
              <a:rPr lang="es-ES" sz="3500" dirty="0" err="1"/>
              <a:t>graduate</a:t>
            </a:r>
            <a:r>
              <a:rPr lang="en-US" sz="3500" dirty="0"/>
              <a:t> </a:t>
            </a:r>
            <a:r>
              <a:rPr lang="es-ES" sz="3500" dirty="0"/>
              <a:t>(~$70./</a:t>
            </a:r>
            <a:r>
              <a:rPr lang="es-ES" sz="3500" dirty="0" err="1"/>
              <a:t>cr</a:t>
            </a:r>
            <a:r>
              <a:rPr lang="es-ES" sz="3500" dirty="0"/>
              <a:t>)</a:t>
            </a:r>
            <a:endParaRPr lang="en-US" dirty="0"/>
          </a:p>
          <a:p>
            <a:r>
              <a:rPr lang="en-US" sz="3500" dirty="0"/>
              <a:t>Tuition subject to increase</a:t>
            </a:r>
          </a:p>
          <a:p>
            <a:r>
              <a:rPr lang="en-US" sz="3500" dirty="0"/>
              <a:t>About 62% female, 38% male</a:t>
            </a:r>
          </a:p>
        </p:txBody>
      </p:sp>
      <p:pic>
        <p:nvPicPr>
          <p:cNvPr id="1027" name="Picture 3" descr="UPRtower1cr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203" y="48689"/>
            <a:ext cx="2169994" cy="6198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8" name="Picture 7" descr="Sello rojo UPR-RP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99752" y="130573"/>
            <a:ext cx="1582481" cy="155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UPR-RP, College of Natural Sciences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3AFB4-6B8D-4690-A13A-02379948B2F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81100" y="1360309"/>
            <a:ext cx="3732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Undergraduate Enrollment: 1</a:t>
            </a:r>
            <a:r>
              <a:rPr lang="en-US" sz="2400" b="1" baseline="30000" dirty="0"/>
              <a:t>st</a:t>
            </a:r>
            <a:r>
              <a:rPr lang="en-US" sz="2400" b="1" dirty="0"/>
              <a:t> sem. </a:t>
            </a:r>
            <a:r>
              <a:rPr lang="en-US" sz="2200" b="1" dirty="0"/>
              <a:t>2017-18</a:t>
            </a:r>
          </a:p>
        </p:txBody>
      </p:sp>
      <p:sp>
        <p:nvSpPr>
          <p:cNvPr id="9" name="Rectangle 8"/>
          <p:cNvSpPr/>
          <p:nvPr/>
        </p:nvSpPr>
        <p:spPr>
          <a:xfrm>
            <a:off x="2893771" y="5519055"/>
            <a:ext cx="217804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/>
              <a:t>TOTAL: 2,586 </a:t>
            </a:r>
          </a:p>
        </p:txBody>
      </p:sp>
      <p:pic>
        <p:nvPicPr>
          <p:cNvPr id="11" name="Content Placeholder 10" descr="Screen Shot 2018-01-12 at 12.04.17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9" t="510" r="839" b="-1530"/>
          <a:stretch/>
        </p:blipFill>
        <p:spPr>
          <a:xfrm>
            <a:off x="1324429" y="2236721"/>
            <a:ext cx="3461858" cy="3283856"/>
          </a:xfrm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8601623"/>
              </p:ext>
            </p:extLst>
          </p:nvPr>
        </p:nvGraphicFramePr>
        <p:xfrm>
          <a:off x="6132287" y="1905000"/>
          <a:ext cx="5163456" cy="372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150429" y="1451429"/>
            <a:ext cx="4336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MATRÍCULA TOTAL PRIMER SEMESTRE 2017-2018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73701" y="4194671"/>
            <a:ext cx="10286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/>
              <a:t>NUTR</a:t>
            </a:r>
          </a:p>
        </p:txBody>
      </p:sp>
    </p:spTree>
    <p:extLst>
      <p:ext uri="{BB962C8B-B14F-4D97-AF65-F5344CB8AC3E}">
        <p14:creationId xmlns:p14="http://schemas.microsoft.com/office/powerpoint/2010/main" val="264423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OBJECTIVES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graduate program in nutrition and dietetics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and equip the </a:t>
            </a:r>
            <a:r>
              <a:rPr lang="en-US" i="1" dirty="0"/>
              <a:t>Nutrition Intervention Laboratory </a:t>
            </a:r>
            <a:r>
              <a:rPr lang="en-US" dirty="0"/>
              <a:t>with state-of-the-art body composition and energy expenditure instrumentation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Establish and equip the </a:t>
            </a:r>
            <a:r>
              <a:rPr lang="en-US" i="1" dirty="0"/>
              <a:t>Nutrition Technology Laboratory </a:t>
            </a:r>
            <a:r>
              <a:rPr lang="en-US" dirty="0"/>
              <a:t>with computers and seating for students and equip faculty computers with webcams, to increase use of technology for instructional delivery and student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Perpetuate collaborative and inter-disciplinary relationships with other departments of the College of Natural Sciences, the Puerto Rico Department of Agriculture (PRDA), and the USDA Food and Nutrition Service (FNS)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7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PARTNERS</a:t>
            </a:r>
          </a:p>
          <a:p>
            <a:r>
              <a:rPr lang="en-US" dirty="0"/>
              <a:t>Puerto Rico Department of Agriculture, Innovation Fund for Agricultural Development (</a:t>
            </a:r>
            <a:r>
              <a:rPr lang="es-ES" i="1" dirty="0"/>
              <a:t>Fondo de </a:t>
            </a:r>
            <a:r>
              <a:rPr lang="es-ES" i="1" dirty="0" err="1"/>
              <a:t>Inovación</a:t>
            </a:r>
            <a:r>
              <a:rPr lang="es-ES" i="1" dirty="0"/>
              <a:t> para el Desarrollo Agrícola</a:t>
            </a:r>
            <a:r>
              <a:rPr lang="en-US" i="1" dirty="0"/>
              <a:t>, </a:t>
            </a:r>
            <a:r>
              <a:rPr lang="en-US" dirty="0"/>
              <a:t>FIDA)</a:t>
            </a:r>
          </a:p>
          <a:p>
            <a:r>
              <a:rPr lang="en-US" dirty="0"/>
              <a:t>United States Department of Agriculture Food and Nutrition Service, FNS</a:t>
            </a:r>
          </a:p>
          <a:p>
            <a:r>
              <a:rPr lang="en-US" dirty="0"/>
              <a:t>Community practicum experiences in service to the underserved Hispanic population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98601"/>
            <a:ext cx="109728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400" dirty="0"/>
              <a:t>EXPECTED OUTCOMES</a:t>
            </a:r>
          </a:p>
          <a:p>
            <a:r>
              <a:rPr lang="en-US" sz="4000" dirty="0"/>
              <a:t>Increased student academic achievement in areas of critical thinking, understanding and application of the scientific method</a:t>
            </a:r>
          </a:p>
          <a:p>
            <a:r>
              <a:rPr lang="en-US" sz="4000" dirty="0"/>
              <a:t>Increased student research skills and projects in areas of nutrition sciences and clinical nutrition </a:t>
            </a:r>
          </a:p>
          <a:p>
            <a:r>
              <a:rPr lang="en-US" sz="4000" dirty="0"/>
              <a:t>Increased inter-departmental collaborative research among diverse Natural Sciences laboratories</a:t>
            </a:r>
          </a:p>
          <a:p>
            <a:r>
              <a:rPr lang="en-US" sz="4000" dirty="0"/>
              <a:t>Increased intra-campus collaborative projects with other colleges and departments like Psychology, Business Administration, Exercise Science</a:t>
            </a:r>
          </a:p>
          <a:p>
            <a:r>
              <a:rPr lang="en-US" sz="4000" dirty="0"/>
              <a:t>Increased extra-campus collaborative activities &amp; research through PRDA and USDA FNS</a:t>
            </a:r>
          </a:p>
          <a:p>
            <a:r>
              <a:rPr lang="en-US" sz="4000" dirty="0"/>
              <a:t>More highly-skilled and knowledgeable entry-level dietitians for the workforce</a:t>
            </a:r>
          </a:p>
          <a:p>
            <a:r>
              <a:rPr lang="en-US" sz="4000" dirty="0"/>
              <a:t>Greater nutrition research to address specific health conditions of Hispanics</a:t>
            </a:r>
          </a:p>
          <a:p>
            <a:r>
              <a:rPr lang="en-US" sz="4000" dirty="0"/>
              <a:t>Greater consumption of locally produced fresh fruits and vegetables</a:t>
            </a:r>
          </a:p>
          <a:p>
            <a:r>
              <a:rPr lang="en-US" sz="4000" dirty="0"/>
              <a:t>Reduction in obesity, improvement in body composition and nutrition-related health</a:t>
            </a:r>
          </a:p>
        </p:txBody>
      </p:sp>
    </p:spTree>
    <p:extLst>
      <p:ext uri="{BB962C8B-B14F-4D97-AF65-F5344CB8AC3E}">
        <p14:creationId xmlns:p14="http://schemas.microsoft.com/office/powerpoint/2010/main" val="150599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ACTIVITIES / PROGRESS UPDATE</a:t>
            </a:r>
          </a:p>
          <a:p>
            <a:r>
              <a:rPr lang="en-US" dirty="0"/>
              <a:t>Development of new UPR model for the graduate degree in Nutrition and Dietetics (Bachelor’s integrated to Master’s + Dietetic Internship; MOU being drafted between Medical Sciences Campus and Río </a:t>
            </a:r>
            <a:r>
              <a:rPr lang="en-US" dirty="0" err="1"/>
              <a:t>Piedras</a:t>
            </a:r>
            <a:r>
              <a:rPr lang="en-US" dirty="0"/>
              <a:t> Campus)</a:t>
            </a:r>
          </a:p>
          <a:p>
            <a:r>
              <a:rPr lang="en-US" dirty="0"/>
              <a:t>Coordination of UPR-funded asbestos removal from future laboratory facilities with the Environmental Safety and Occupational Health Office</a:t>
            </a:r>
          </a:p>
          <a:p>
            <a:r>
              <a:rPr lang="en-US" dirty="0"/>
              <a:t>Establishing Scholarship Advisory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5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150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BEST PRACTICES</a:t>
            </a:r>
          </a:p>
          <a:p>
            <a:r>
              <a:rPr lang="en-US" dirty="0"/>
              <a:t>Dual-purpose initiatives amidst economic constraints: </a:t>
            </a:r>
          </a:p>
          <a:p>
            <a:pPr marL="0" indent="0">
              <a:buNone/>
            </a:pPr>
            <a:r>
              <a:rPr lang="en-US" dirty="0"/>
              <a:t>    1.  faculty travel awards as incentives for graduate course 	  	creation </a:t>
            </a:r>
            <a:r>
              <a:rPr lang="en-US" sz="2800" dirty="0"/>
              <a:t>(faculty development and curriculum development)</a:t>
            </a:r>
          </a:p>
          <a:p>
            <a:pPr marL="0" indent="0">
              <a:buNone/>
            </a:pPr>
            <a:r>
              <a:rPr lang="en-US" dirty="0"/>
              <a:t>    2.  humanitarian aid project (</a:t>
            </a:r>
            <a:r>
              <a:rPr lang="en-US" i="1" dirty="0"/>
              <a:t>Helping Hand</a:t>
            </a:r>
            <a:r>
              <a:rPr lang="en-US" dirty="0"/>
              <a:t>) and student 	mentoring research scholarships (</a:t>
            </a:r>
            <a:r>
              <a:rPr lang="en-US" i="1" dirty="0"/>
              <a:t>Mentor Me, Mentor Be!</a:t>
            </a:r>
            <a:r>
              <a:rPr lang="en-US" dirty="0"/>
              <a:t>) to 	foster collaboration and integration of nutritional sciences 	into existing Natural Sciences departments to stimulate 	critical thinking </a:t>
            </a:r>
            <a:r>
              <a:rPr lang="en-US" sz="2800" dirty="0"/>
              <a:t>(student mentoring and research development)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02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prstClr val="black"/>
                </a:solidFill>
                <a:latin typeface="Calibri Light" panose="020F0302020204030204"/>
              </a:rPr>
              <a:t>Curricula, Research and Technology</a:t>
            </a:r>
            <a:r>
              <a:rPr lang="en-US" b="1" dirty="0">
                <a:solidFill>
                  <a:prstClr val="black"/>
                </a:solidFill>
                <a:latin typeface="Calibri Light" panose="020F0302020204030204"/>
              </a:rPr>
              <a:t>: </a:t>
            </a:r>
            <a:r>
              <a:rPr lang="en-US" sz="3600" b="1" dirty="0">
                <a:solidFill>
                  <a:prstClr val="black"/>
                </a:solidFill>
                <a:latin typeface="Calibri Light" panose="020F0302020204030204"/>
              </a:rPr>
              <a:t>Capacity Building for Graduate Nutrition and Dietetics in Puerto Rico</a:t>
            </a:r>
            <a:endParaRPr lang="es-P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CHALLENGES</a:t>
            </a:r>
          </a:p>
          <a:p>
            <a:r>
              <a:rPr lang="en-US" dirty="0"/>
              <a:t>Island-wide post-hurricane recuperation (instability in electricity, Internet, phone services)</a:t>
            </a:r>
          </a:p>
          <a:p>
            <a:r>
              <a:rPr lang="en-US" dirty="0"/>
              <a:t>Island-wide financial constraints and reducing UPR budget</a:t>
            </a:r>
          </a:p>
          <a:p>
            <a:r>
              <a:rPr lang="en-US" dirty="0"/>
              <a:t>Slow university administrative procedures</a:t>
            </a:r>
          </a:p>
          <a:p>
            <a:r>
              <a:rPr lang="en-US" dirty="0"/>
              <a:t>Graduating more students from B.S. in 4 years</a:t>
            </a:r>
          </a:p>
          <a:p>
            <a:r>
              <a:rPr lang="en-US" dirty="0"/>
              <a:t>Growing the program to meet student demand</a:t>
            </a:r>
          </a:p>
        </p:txBody>
      </p:sp>
    </p:spTree>
    <p:extLst>
      <p:ext uri="{BB962C8B-B14F-4D97-AF65-F5344CB8AC3E}">
        <p14:creationId xmlns:p14="http://schemas.microsoft.com/office/powerpoint/2010/main" val="15917755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773</Words>
  <Application>Microsoft Macintosh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1_Office Theme</vt:lpstr>
      <vt:lpstr>  </vt:lpstr>
      <vt:lpstr> UPR, Río Piedras Campus,        founded in 1903 </vt:lpstr>
      <vt:lpstr>UPR-RP, College of Natural Sciences 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Curricula, Research and Technology: Capacity Building for Graduate Nutrition and Dietetics in Puerto Rico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Schelske Santos</dc:creator>
  <cp:lastModifiedBy>Andrea De Arce</cp:lastModifiedBy>
  <cp:revision>28</cp:revision>
  <dcterms:created xsi:type="dcterms:W3CDTF">2018-03-20T04:45:15Z</dcterms:created>
  <dcterms:modified xsi:type="dcterms:W3CDTF">2020-12-18T20:39:16Z</dcterms:modified>
</cp:coreProperties>
</file>